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8"/>
  </p:notesMasterIdLst>
  <p:sldIdLst>
    <p:sldId id="256" r:id="rId2"/>
    <p:sldId id="310" r:id="rId3"/>
    <p:sldId id="415" r:id="rId4"/>
    <p:sldId id="308" r:id="rId5"/>
    <p:sldId id="307" r:id="rId6"/>
    <p:sldId id="306" r:id="rId7"/>
    <p:sldId id="313" r:id="rId8"/>
    <p:sldId id="312" r:id="rId9"/>
    <p:sldId id="311" r:id="rId10"/>
    <p:sldId id="305" r:id="rId11"/>
    <p:sldId id="316" r:id="rId12"/>
    <p:sldId id="317" r:id="rId13"/>
    <p:sldId id="319" r:id="rId14"/>
    <p:sldId id="318" r:id="rId15"/>
    <p:sldId id="320" r:id="rId16"/>
    <p:sldId id="325" r:id="rId17"/>
    <p:sldId id="324" r:id="rId18"/>
    <p:sldId id="323" r:id="rId19"/>
    <p:sldId id="322" r:id="rId20"/>
    <p:sldId id="321" r:id="rId21"/>
    <p:sldId id="359" r:id="rId22"/>
    <p:sldId id="330" r:id="rId23"/>
    <p:sldId id="328" r:id="rId24"/>
    <p:sldId id="329" r:id="rId25"/>
    <p:sldId id="326" r:id="rId26"/>
    <p:sldId id="332" r:id="rId27"/>
    <p:sldId id="331" r:id="rId28"/>
    <p:sldId id="327" r:id="rId29"/>
    <p:sldId id="361" r:id="rId30"/>
    <p:sldId id="360" r:id="rId31"/>
    <p:sldId id="333" r:id="rId32"/>
    <p:sldId id="334" r:id="rId33"/>
    <p:sldId id="335" r:id="rId34"/>
    <p:sldId id="336" r:id="rId35"/>
    <p:sldId id="309" r:id="rId36"/>
    <p:sldId id="269" r:id="rId37"/>
    <p:sldId id="270" r:id="rId38"/>
    <p:sldId id="362" r:id="rId39"/>
    <p:sldId id="363" r:id="rId40"/>
    <p:sldId id="271" r:id="rId41"/>
    <p:sldId id="272" r:id="rId42"/>
    <p:sldId id="273" r:id="rId43"/>
    <p:sldId id="274" r:id="rId44"/>
    <p:sldId id="364" r:id="rId45"/>
    <p:sldId id="261" r:id="rId46"/>
    <p:sldId id="259" r:id="rId47"/>
    <p:sldId id="367" r:id="rId48"/>
    <p:sldId id="366" r:id="rId49"/>
    <p:sldId id="365" r:id="rId50"/>
    <p:sldId id="292" r:id="rId51"/>
    <p:sldId id="369" r:id="rId52"/>
    <p:sldId id="368" r:id="rId53"/>
    <p:sldId id="257" r:id="rId54"/>
    <p:sldId id="338" r:id="rId55"/>
    <p:sldId id="426" r:id="rId56"/>
    <p:sldId id="425" r:id="rId57"/>
    <p:sldId id="424" r:id="rId58"/>
    <p:sldId id="423" r:id="rId59"/>
    <p:sldId id="422" r:id="rId60"/>
    <p:sldId id="421" r:id="rId61"/>
    <p:sldId id="420" r:id="rId62"/>
    <p:sldId id="419" r:id="rId63"/>
    <p:sldId id="418" r:id="rId64"/>
    <p:sldId id="417" r:id="rId65"/>
    <p:sldId id="416" r:id="rId66"/>
    <p:sldId id="337" r:id="rId67"/>
    <p:sldId id="342" r:id="rId68"/>
    <p:sldId id="341" r:id="rId69"/>
    <p:sldId id="340" r:id="rId70"/>
    <p:sldId id="339" r:id="rId71"/>
    <p:sldId id="291" r:id="rId72"/>
    <p:sldId id="427" r:id="rId73"/>
    <p:sldId id="375" r:id="rId74"/>
    <p:sldId id="374" r:id="rId75"/>
    <p:sldId id="399" r:id="rId76"/>
    <p:sldId id="373" r:id="rId77"/>
    <p:sldId id="400" r:id="rId78"/>
    <p:sldId id="401" r:id="rId79"/>
    <p:sldId id="372" r:id="rId80"/>
    <p:sldId id="371" r:id="rId81"/>
    <p:sldId id="293" r:id="rId82"/>
    <p:sldId id="288" r:id="rId83"/>
    <p:sldId id="296" r:id="rId84"/>
    <p:sldId id="343" r:id="rId85"/>
    <p:sldId id="344" r:id="rId86"/>
    <p:sldId id="345" r:id="rId87"/>
    <p:sldId id="260" r:id="rId88"/>
    <p:sldId id="405" r:id="rId89"/>
    <p:sldId id="406" r:id="rId90"/>
    <p:sldId id="384" r:id="rId91"/>
    <p:sldId id="383" r:id="rId92"/>
    <p:sldId id="382" r:id="rId93"/>
    <p:sldId id="381" r:id="rId94"/>
    <p:sldId id="380" r:id="rId95"/>
    <p:sldId id="379" r:id="rId96"/>
    <p:sldId id="378" r:id="rId97"/>
    <p:sldId id="377" r:id="rId98"/>
    <p:sldId id="258" r:id="rId99"/>
    <p:sldId id="376" r:id="rId100"/>
    <p:sldId id="388" r:id="rId101"/>
    <p:sldId id="387" r:id="rId102"/>
    <p:sldId id="402" r:id="rId103"/>
    <p:sldId id="386" r:id="rId104"/>
    <p:sldId id="385" r:id="rId105"/>
    <p:sldId id="403" r:id="rId106"/>
    <p:sldId id="262" r:id="rId107"/>
    <p:sldId id="404" r:id="rId108"/>
    <p:sldId id="395" r:id="rId109"/>
    <p:sldId id="394" r:id="rId110"/>
    <p:sldId id="393" r:id="rId111"/>
    <p:sldId id="392" r:id="rId112"/>
    <p:sldId id="391" r:id="rId113"/>
    <p:sldId id="390" r:id="rId114"/>
    <p:sldId id="389" r:id="rId115"/>
    <p:sldId id="267" r:id="rId116"/>
    <p:sldId id="407" r:id="rId117"/>
    <p:sldId id="408" r:id="rId118"/>
    <p:sldId id="264" r:id="rId119"/>
    <p:sldId id="397" r:id="rId120"/>
    <p:sldId id="396" r:id="rId121"/>
    <p:sldId id="409" r:id="rId122"/>
    <p:sldId id="410" r:id="rId123"/>
    <p:sldId id="265" r:id="rId124"/>
    <p:sldId id="398" r:id="rId125"/>
    <p:sldId id="411" r:id="rId126"/>
    <p:sldId id="412" r:id="rId127"/>
    <p:sldId id="266" r:id="rId128"/>
    <p:sldId id="413" r:id="rId129"/>
    <p:sldId id="414" r:id="rId130"/>
    <p:sldId id="356" r:id="rId131"/>
    <p:sldId id="355" r:id="rId132"/>
    <p:sldId id="354" r:id="rId133"/>
    <p:sldId id="352" r:id="rId134"/>
    <p:sldId id="357" r:id="rId135"/>
    <p:sldId id="358" r:id="rId136"/>
    <p:sldId id="297" r:id="rId1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9" autoAdjust="0"/>
    <p:restoredTop sz="94648"/>
  </p:normalViewPr>
  <p:slideViewPr>
    <p:cSldViewPr snapToGrid="0" snapToObjects="1">
      <p:cViewPr>
        <p:scale>
          <a:sx n="120" d="100"/>
          <a:sy n="120" d="100"/>
        </p:scale>
        <p:origin x="1136" y="10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notesMaster" Target="notesMasters/notesMaster1.xml"/><Relationship Id="rId13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viewProps" Target="viewProps.xml"/><Relationship Id="rId141" Type="http://schemas.openxmlformats.org/officeDocument/2006/relationships/theme" Target="theme/theme1.xml"/><Relationship Id="rId1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571F6-2D7C-FE43-A771-DABBE614C03B}" type="datetimeFigureOut">
              <a:rPr lang="en-US" smtClean="0"/>
              <a:t>5/23/17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E15D-C365-6F44-846A-5592D1C50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6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1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12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9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7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e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Relationship Id="rId3" Type="http://schemas.openxmlformats.org/officeDocument/2006/relationships/image" Target="../media/image5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22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22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Relationship Id="rId3" Type="http://schemas.openxmlformats.org/officeDocument/2006/relationships/image" Target="../media/image23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3.emf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4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neural basis for </a:t>
            </a:r>
            <a:br>
              <a:rPr lang="en-US" dirty="0" smtClean="0"/>
            </a:br>
            <a:r>
              <a:rPr lang="en-US" dirty="0" smtClean="0"/>
              <a:t>contrast and motion coherence discrimination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1550" y="5333905"/>
            <a:ext cx="3384929" cy="1333477"/>
          </a:xfrm>
        </p:spPr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Birman</a:t>
            </a:r>
            <a:endParaRPr lang="en-US" dirty="0" smtClean="0"/>
          </a:p>
          <a:p>
            <a:r>
              <a:rPr lang="en-US" dirty="0" err="1" smtClean="0"/>
              <a:t>Frisem</a:t>
            </a:r>
            <a:r>
              <a:rPr lang="en-US" dirty="0" smtClean="0"/>
              <a:t> 2017-06-26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17" name="Oval 16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8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8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4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4037" y="3296093"/>
            <a:ext cx="10669511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6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04978" y="3296093"/>
            <a:ext cx="8468570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0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59618" y="4549906"/>
                <a:ext cx="44686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con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𝑏𝑖𝑎𝑠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618" y="4549906"/>
                <a:ext cx="446865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682" t="-2174" r="-27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60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86878" y="3296093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9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86878" y="3296093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50979" y="4414122"/>
                <a:ext cx="1887824" cy="558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𝑙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500</m:t>
                              </m:r>
                            </m:den>
                          </m:f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𝜅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79" y="4414122"/>
                <a:ext cx="1887824" cy="5581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94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691467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566779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73592" y="6007391"/>
                <a:ext cx="24921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249215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711" t="-2174" r="-293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16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1330" y="2020186"/>
            <a:ext cx="52950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Response model:</a:t>
            </a:r>
          </a:p>
          <a:p>
            <a:pPr algn="ctr"/>
            <a:r>
              <a:rPr lang="en-US" sz="3200" dirty="0" smtClean="0"/>
              <a:t>Linear vs. nonlinear</a:t>
            </a: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411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1330" y="2020186"/>
            <a:ext cx="52950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Response model:</a:t>
            </a:r>
          </a:p>
          <a:p>
            <a:pPr algn="ctr"/>
            <a:r>
              <a:rPr lang="en-US" sz="3200" dirty="0" smtClean="0"/>
              <a:t>Linear vs. nonlinear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 smtClean="0"/>
              <a:t>Noise model:</a:t>
            </a:r>
          </a:p>
          <a:p>
            <a:pPr algn="ctr"/>
            <a:r>
              <a:rPr lang="en-US" sz="3200" dirty="0" smtClean="0"/>
              <a:t>Additive vs. </a:t>
            </a:r>
            <a:r>
              <a:rPr lang="en-US" sz="3200" dirty="0" err="1" smtClean="0"/>
              <a:t>poisson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848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stCxn id="164" idx="0"/>
          </p:cNvCxnSpPr>
          <p:nvPr/>
        </p:nvCxnSpPr>
        <p:spPr>
          <a:xfrm flipV="1">
            <a:off x="2271463" y="727006"/>
            <a:ext cx="3371749" cy="159650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endCxn id="164" idx="4"/>
          </p:cNvCxnSpPr>
          <p:nvPr/>
        </p:nvCxnSpPr>
        <p:spPr>
          <a:xfrm flipH="1">
            <a:off x="2271463" y="737040"/>
            <a:ext cx="3371749" cy="2628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7" idx="0"/>
          </p:cNvCxnSpPr>
          <p:nvPr/>
        </p:nvCxnSpPr>
        <p:spPr>
          <a:xfrm flipV="1">
            <a:off x="2722457" y="2022773"/>
            <a:ext cx="1938844" cy="3774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endCxn id="167" idx="4"/>
          </p:cNvCxnSpPr>
          <p:nvPr/>
        </p:nvCxnSpPr>
        <p:spPr>
          <a:xfrm flipH="1">
            <a:off x="2722457" y="2030820"/>
            <a:ext cx="1952670" cy="14113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65" idx="0"/>
          </p:cNvCxnSpPr>
          <p:nvPr/>
        </p:nvCxnSpPr>
        <p:spPr>
          <a:xfrm>
            <a:off x="2639701" y="2785730"/>
            <a:ext cx="2562264" cy="196702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endCxn id="165" idx="4"/>
          </p:cNvCxnSpPr>
          <p:nvPr/>
        </p:nvCxnSpPr>
        <p:spPr>
          <a:xfrm flipH="1" flipV="1">
            <a:off x="2639701" y="3827721"/>
            <a:ext cx="2599474" cy="914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66" idx="7"/>
          </p:cNvCxnSpPr>
          <p:nvPr/>
        </p:nvCxnSpPr>
        <p:spPr>
          <a:xfrm>
            <a:off x="2469875" y="3036678"/>
            <a:ext cx="3173337" cy="317628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6" idx="3"/>
          </p:cNvCxnSpPr>
          <p:nvPr/>
        </p:nvCxnSpPr>
        <p:spPr>
          <a:xfrm>
            <a:off x="1733076" y="3773477"/>
            <a:ext cx="3927365" cy="24394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3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04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1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1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80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99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38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0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147777" y="2115879"/>
            <a:ext cx="3487479" cy="0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405963" y="4235302"/>
            <a:ext cx="3487479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linear_sig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0" y="623185"/>
            <a:ext cx="9144000" cy="55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3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34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87735" y="153011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0.08438 0.176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8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01875 0.347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17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0.03611 -0.18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-9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96296E-6 L 0.00834 -0.3333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64" grpId="0" animBg="1"/>
      <p:bldP spid="165" grpId="0" animBg="1"/>
      <p:bldP spid="166" grpId="0" animBg="1"/>
      <p:bldP spid="167" grpId="0" animBg="1"/>
      <p:bldP spid="3" grpId="0" animBg="1"/>
      <p:bldP spid="40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"/>
          <p:cNvSpPr/>
          <p:nvPr/>
        </p:nvSpPr>
        <p:spPr>
          <a:xfrm rot="14027738">
            <a:off x="3306813" y="-214445"/>
            <a:ext cx="2194033" cy="716855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19849" y="4603124"/>
            <a:ext cx="3910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Sensitivity = Response / Noise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351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  <p:sp>
        <p:nvSpPr>
          <p:cNvPr id="9" name="Arc 8"/>
          <p:cNvSpPr/>
          <p:nvPr/>
        </p:nvSpPr>
        <p:spPr>
          <a:xfrm rot="16200000">
            <a:off x="6262309" y="1164263"/>
            <a:ext cx="1318437" cy="6943065"/>
          </a:xfrm>
          <a:prstGeom prst="arc">
            <a:avLst>
              <a:gd name="adj1" fmla="val 16233980"/>
              <a:gd name="adj2" fmla="val 0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/>
          <p:cNvSpPr/>
          <p:nvPr/>
        </p:nvSpPr>
        <p:spPr>
          <a:xfrm rot="16200000">
            <a:off x="4127202" y="-178985"/>
            <a:ext cx="3090530" cy="6943065"/>
          </a:xfrm>
          <a:prstGeom prst="arc">
            <a:avLst>
              <a:gd name="adj1" fmla="val 16233980"/>
              <a:gd name="adj2" fmla="val 0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4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linear_sigma,poiss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36"/>
            <a:ext cx="9352240" cy="56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4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-5015469" y="1366047"/>
            <a:ext cx="12476426" cy="10789222"/>
            <a:chOff x="-7723673" y="1188151"/>
            <a:chExt cx="15702526" cy="978182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737877" y="4472693"/>
              <a:ext cx="15504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288337" y="3019144"/>
              <a:ext cx="0" cy="14535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288337" y="3019144"/>
              <a:ext cx="15504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3834890" y="2129662"/>
              <a:ext cx="0" cy="88948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863194" y="2129662"/>
              <a:ext cx="15504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5450464" y="1579114"/>
              <a:ext cx="0" cy="5505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401111" y="1558452"/>
              <a:ext cx="15504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6981557" y="1262371"/>
              <a:ext cx="0" cy="2960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/>
            <p:nvPr/>
          </p:nvCxnSpPr>
          <p:spPr>
            <a:xfrm flipV="1">
              <a:off x="-7723673" y="1188151"/>
              <a:ext cx="15702526" cy="9781824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-2431797" y="5010986"/>
              <a:ext cx="2897028" cy="23131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123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190308" y="1648045"/>
            <a:ext cx="3157869" cy="1207682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416596" y="3908794"/>
            <a:ext cx="3611525" cy="653015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12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explin_doublesig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2248"/>
            <a:ext cx="9654081" cy="58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2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687" y="863894"/>
            <a:ext cx="5000100" cy="475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29" y="876299"/>
            <a:ext cx="5367576" cy="509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1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81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23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79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45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25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Prediction and comparison to a behavioral measure of visibility</a:t>
            </a:r>
          </a:p>
          <a:p>
            <a:pPr marL="342900" indent="-342900" algn="ctr">
              <a:buFont typeface="+mj-lt"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of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  <a:r>
              <a:rPr lang="en-US" dirty="0" smtClean="0"/>
              <a:t> appear to be read out from early visual cortex and MT in a similar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4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2" y="3566912"/>
            <a:ext cx="3372652" cy="2248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232" y="518058"/>
            <a:ext cx="2544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Thanks! 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08232" y="5948471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52288" y="3064455"/>
            <a:ext cx="389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Another person involved in this project: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048739" y="539209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Millions of neurons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3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6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9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6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010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2084" y="699664"/>
            <a:ext cx="12928086" cy="544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86" y="2605519"/>
            <a:ext cx="768205" cy="352450"/>
          </a:xfrm>
          <a:prstGeom prst="rect">
            <a:avLst/>
          </a:prstGeom>
        </p:spPr>
      </p:pic>
      <p:pic>
        <p:nvPicPr>
          <p:cNvPr id="29" name="Picture 2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912" y="2864223"/>
            <a:ext cx="768205" cy="352450"/>
          </a:xfrm>
          <a:prstGeom prst="rect">
            <a:avLst/>
          </a:prstGeom>
        </p:spPr>
      </p:pic>
      <p:pic>
        <p:nvPicPr>
          <p:cNvPr id="30" name="Picture 29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51" y="3026094"/>
            <a:ext cx="768205" cy="352450"/>
          </a:xfrm>
          <a:prstGeom prst="rect">
            <a:avLst/>
          </a:prstGeom>
        </p:spPr>
      </p:pic>
      <p:pic>
        <p:nvPicPr>
          <p:cNvPr id="34" name="Picture 3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911" y="3216451"/>
            <a:ext cx="768205" cy="352450"/>
          </a:xfrm>
          <a:prstGeom prst="rect">
            <a:avLst/>
          </a:prstGeom>
        </p:spPr>
      </p:pic>
      <p:pic>
        <p:nvPicPr>
          <p:cNvPr id="38" name="Picture 37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958" y="3510860"/>
            <a:ext cx="768205" cy="352450"/>
          </a:xfrm>
          <a:prstGeom prst="rect">
            <a:avLst/>
          </a:prstGeom>
        </p:spPr>
      </p:pic>
      <p:pic>
        <p:nvPicPr>
          <p:cNvPr id="39" name="Picture 3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435" y="3492913"/>
            <a:ext cx="768205" cy="3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9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6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304999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73749" y="531628"/>
            <a:ext cx="355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Luminance changes = bad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91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9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88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5983987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1343135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2409733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4380594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9398497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21265294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4041235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20140212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9331414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2545985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08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8872753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54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4214751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423885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3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9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385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92732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Cortical measurements: task at fixation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47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534" y="4287322"/>
            <a:ext cx="55370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 observers, asynchronous task at fixation</a:t>
            </a:r>
          </a:p>
          <a:p>
            <a:endParaRPr lang="en-US" sz="2400" dirty="0"/>
          </a:p>
          <a:p>
            <a:r>
              <a:rPr lang="en-US" sz="2400" dirty="0" smtClean="0"/>
              <a:t>800+ trials (20 per experimental condition)</a:t>
            </a:r>
          </a:p>
          <a:p>
            <a:endParaRPr lang="en-US" sz="2400" dirty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hr</a:t>
            </a:r>
            <a:r>
              <a:rPr lang="en-US" sz="2400" dirty="0" smtClean="0"/>
              <a:t> </a:t>
            </a:r>
            <a:r>
              <a:rPr lang="en-US" sz="2400" dirty="0" err="1" smtClean="0"/>
              <a:t>retinotopy</a:t>
            </a:r>
            <a:endParaRPr lang="en-US" sz="2400" dirty="0"/>
          </a:p>
          <a:p>
            <a:r>
              <a:rPr lang="en-US" sz="2400" dirty="0" smtClean="0"/>
              <a:t>4 x 2 </a:t>
            </a:r>
            <a:r>
              <a:rPr lang="en-US" sz="2400" dirty="0" err="1" smtClean="0"/>
              <a:t>hr</a:t>
            </a:r>
            <a:r>
              <a:rPr lang="en-US" sz="2400" dirty="0" smtClean="0"/>
              <a:t> scanning sessions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92732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Cortical measurements: task at fixation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00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02" y="0"/>
            <a:ext cx="5459598" cy="4122106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3338231"/>
            <a:ext cx="5014252" cy="3305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8768" y="229170"/>
            <a:ext cx="240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6"/>
                </a:solidFill>
              </a:rPr>
              <a:t>V1</a:t>
            </a:r>
            <a:endParaRPr lang="en-US" sz="54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5981" y="5720229"/>
            <a:ext cx="258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4"/>
                </a:solidFill>
              </a:rPr>
              <a:t>MT</a:t>
            </a:r>
            <a:endParaRPr lang="en-US" sz="5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1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across ROIs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1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Contrast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24460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across ROIs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Deconvolution (GLM/finite impulse response) used to obtain separated per-condition measurements</a:t>
            </a:r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1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40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236103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" y="3536177"/>
            <a:ext cx="4318000" cy="325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5" name="Picture 14" descr="V1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3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878"/>
            <a:ext cx="2647507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484" y="67878"/>
            <a:ext cx="1967023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19963" y="67878"/>
            <a:ext cx="1527544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70" y="1169808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8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/>
              <a:t>Coherence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761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2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2265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0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58969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3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4854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26" y="1548165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85190" y="206101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1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Neural response model for cortical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434160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4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625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𝑐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5966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𝑐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82041" y="5262366"/>
                <a:ext cx="3300775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𝑝𝑒𝑑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𝑝𝑒𝑑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041" y="5262366"/>
                <a:ext cx="3300775" cy="318164"/>
              </a:xfrm>
              <a:prstGeom prst="rect">
                <a:avLst/>
              </a:prstGeom>
              <a:blipFill rotWithShape="0">
                <a:blip r:embed="rId6"/>
                <a:stretch>
                  <a:fillRect l="-1107" r="-221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67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82041" y="5262366"/>
                <a:ext cx="3300775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𝑝𝑒𝑑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𝑝𝑒𝑑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041" y="5262366"/>
                <a:ext cx="3300775" cy="318164"/>
              </a:xfrm>
              <a:prstGeom prst="rect">
                <a:avLst/>
              </a:prstGeom>
              <a:blipFill rotWithShape="0">
                <a:blip r:embed="rId6"/>
                <a:stretch>
                  <a:fillRect l="-1107" r="-221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99546" y="6025016"/>
                <a:ext cx="48074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𝑜𝑛𝑠𝑒𝑡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546" y="6025016"/>
                <a:ext cx="4807406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63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0523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73544" y="5188136"/>
                <a:ext cx="4680448" cy="558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𝑙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500</m:t>
                              </m:r>
                            </m:den>
                          </m:f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𝜅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a:rPr lang="en-US" b="0" i="1" smtClean="0">
                          <a:latin typeface="Cambria Math" charset="0"/>
                        </a:rPr>
                        <m:t>𝐸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𝑐𝑜𝑛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𝑐𝑜h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544" y="5188136"/>
                <a:ext cx="4680448" cy="5581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471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46" y="1159834"/>
            <a:ext cx="8610601" cy="86106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253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fits_l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" y="254781"/>
            <a:ext cx="4504845" cy="667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fits_l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" y="254781"/>
            <a:ext cx="4504845" cy="6677770"/>
          </a:xfrm>
          <a:prstGeom prst="rect">
            <a:avLst/>
          </a:prstGeom>
        </p:spPr>
      </p:pic>
      <p:pic>
        <p:nvPicPr>
          <p:cNvPr id="3" name="Picture 2" descr="avg_fits_nak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46" y="254781"/>
            <a:ext cx="4521554" cy="670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sensitivity_nak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08" y="1186900"/>
            <a:ext cx="8622396" cy="431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2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2637442" y="3368699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2046053" y="3744249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1093443" y="4514539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1716143" y="1638761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214321" y="573637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3082766" y="2001457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715535" y="759840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2804772" y="14727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2920315" y="5694203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2797818" y="4596627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529924" y="3613569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825427" y="244981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2520376" y="1290719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1019659" y="5821902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1700078" y="2702454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 rot="5400000">
            <a:off x="675374" y="2143606"/>
            <a:ext cx="544352" cy="1204172"/>
            <a:chOff x="3760647" y="3167133"/>
            <a:chExt cx="544352" cy="1204172"/>
          </a:xfrm>
        </p:grpSpPr>
        <p:sp>
          <p:nvSpPr>
            <p:cNvPr id="55" name="Oval 5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stCxn id="56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 rot="10800000">
            <a:off x="5180687" y="215232"/>
            <a:ext cx="3611564" cy="6467569"/>
            <a:chOff x="497864" y="397381"/>
            <a:chExt cx="3611564" cy="6467569"/>
          </a:xfrm>
        </p:grpSpPr>
        <p:grpSp>
          <p:nvGrpSpPr>
            <p:cNvPr id="105" name="Group 104"/>
            <p:cNvGrpSpPr/>
            <p:nvPr/>
          </p:nvGrpSpPr>
          <p:grpSpPr>
            <a:xfrm rot="13500000">
              <a:off x="2789842" y="3521099"/>
              <a:ext cx="890648" cy="890648"/>
              <a:chOff x="4849351" y="2820837"/>
              <a:chExt cx="890647" cy="890648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/>
              <p:cNvCxnSpPr>
                <a:stCxn id="10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/>
            <p:cNvGrpSpPr/>
            <p:nvPr/>
          </p:nvGrpSpPr>
          <p:grpSpPr>
            <a:xfrm rot="5400000">
              <a:off x="2198453" y="3896649"/>
              <a:ext cx="544352" cy="1204172"/>
              <a:chOff x="3760647" y="3167133"/>
              <a:chExt cx="544352" cy="1204172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/>
              <p:cNvCxnSpPr>
                <a:stCxn id="10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 rot="5400000">
              <a:off x="1245843" y="4666939"/>
              <a:ext cx="544352" cy="1204172"/>
              <a:chOff x="3760647" y="3167133"/>
              <a:chExt cx="544352" cy="1204172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Arrow Connector 112"/>
              <p:cNvCxnSpPr>
                <a:stCxn id="11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 rot="5400000">
              <a:off x="1868543" y="1791161"/>
              <a:ext cx="544352" cy="1204172"/>
              <a:chOff x="3760647" y="3167133"/>
              <a:chExt cx="544352" cy="120417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stCxn id="11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rot="5400000">
              <a:off x="2366721" y="726037"/>
              <a:ext cx="544352" cy="1204172"/>
              <a:chOff x="3760647" y="3167133"/>
              <a:chExt cx="544352" cy="120417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/>
              <p:cNvCxnSpPr>
                <a:stCxn id="122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 rot="5400000">
              <a:off x="3235166" y="2153857"/>
              <a:ext cx="544352" cy="1204172"/>
              <a:chOff x="3760647" y="3167133"/>
              <a:chExt cx="544352" cy="120417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125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/>
            <p:cNvGrpSpPr/>
            <p:nvPr/>
          </p:nvGrpSpPr>
          <p:grpSpPr>
            <a:xfrm rot="5400000">
              <a:off x="2470629" y="5170968"/>
              <a:ext cx="544352" cy="1204172"/>
              <a:chOff x="3760647" y="3167133"/>
              <a:chExt cx="544352" cy="1204172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Arrow Connector 124"/>
              <p:cNvCxnSpPr>
                <a:stCxn id="12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/>
            <p:cNvGrpSpPr/>
            <p:nvPr/>
          </p:nvGrpSpPr>
          <p:grpSpPr>
            <a:xfrm rot="5400000">
              <a:off x="867935" y="912240"/>
              <a:ext cx="544352" cy="1204172"/>
              <a:chOff x="3760647" y="3167133"/>
              <a:chExt cx="544352" cy="1204172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27"/>
              <p:cNvCxnSpPr>
                <a:stCxn id="131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/>
            <p:cNvGrpSpPr/>
            <p:nvPr/>
          </p:nvGrpSpPr>
          <p:grpSpPr>
            <a:xfrm rot="5400000">
              <a:off x="2957172" y="167127"/>
              <a:ext cx="544352" cy="1204172"/>
              <a:chOff x="3760647" y="3167133"/>
              <a:chExt cx="544352" cy="1204172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Arrow Connector 130"/>
              <p:cNvCxnSpPr>
                <a:stCxn id="13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 rot="5400000">
              <a:off x="3072715" y="5846603"/>
              <a:ext cx="544352" cy="1204172"/>
              <a:chOff x="3760647" y="3167133"/>
              <a:chExt cx="544352" cy="1204172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" name="Straight Arrow Connector 133"/>
              <p:cNvCxnSpPr>
                <a:stCxn id="13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/>
            <p:cNvGrpSpPr/>
            <p:nvPr/>
          </p:nvGrpSpPr>
          <p:grpSpPr>
            <a:xfrm rot="13500000">
              <a:off x="2950218" y="4749027"/>
              <a:ext cx="890648" cy="890648"/>
              <a:chOff x="4849351" y="2820837"/>
              <a:chExt cx="890647" cy="890648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Arrow Connector 136"/>
              <p:cNvCxnSpPr>
                <a:stCxn id="140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 rot="13500000">
              <a:off x="682324" y="3765969"/>
              <a:ext cx="890648" cy="890648"/>
              <a:chOff x="4849351" y="2820837"/>
              <a:chExt cx="890647" cy="890648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Arrow Connector 139"/>
              <p:cNvCxnSpPr>
                <a:stCxn id="143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 rot="13500000">
              <a:off x="977827" y="397381"/>
              <a:ext cx="890648" cy="890648"/>
              <a:chOff x="4849351" y="2820837"/>
              <a:chExt cx="890647" cy="890648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/>
              <p:cNvCxnSpPr>
                <a:stCxn id="146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 rot="13500000">
              <a:off x="2672776" y="1443119"/>
              <a:ext cx="890648" cy="890648"/>
              <a:chOff x="4849351" y="2820837"/>
              <a:chExt cx="890647" cy="890648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/>
              <p:cNvCxnSpPr>
                <a:stCxn id="149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 rot="13500000">
              <a:off x="1172059" y="5974302"/>
              <a:ext cx="890648" cy="890648"/>
              <a:chOff x="4849351" y="2820837"/>
              <a:chExt cx="890647" cy="890648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" name="Straight Arrow Connector 148"/>
              <p:cNvCxnSpPr>
                <a:stCxn id="152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 rot="13500000">
              <a:off x="1852478" y="2854854"/>
              <a:ext cx="890648" cy="890648"/>
              <a:chOff x="4849351" y="2820837"/>
              <a:chExt cx="890647" cy="890648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/>
              <p:cNvCxnSpPr>
                <a:stCxn id="15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 rot="5400000">
              <a:off x="827774" y="2296006"/>
              <a:ext cx="544352" cy="1204172"/>
              <a:chOff x="3760647" y="3167133"/>
              <a:chExt cx="544352" cy="120417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Arrow Connector 154"/>
              <p:cNvCxnSpPr/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" name="Straight Connector 7"/>
          <p:cNvCxnSpPr/>
          <p:nvPr/>
        </p:nvCxnSpPr>
        <p:spPr>
          <a:xfrm>
            <a:off x="4572000" y="3030923"/>
            <a:ext cx="0" cy="796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173279" y="3429000"/>
            <a:ext cx="7974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2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84252" y="5879805"/>
            <a:ext cx="61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 fMRI observers, </a:t>
            </a:r>
            <a:r>
              <a:rPr lang="en-US" smtClean="0"/>
              <a:t>21 behavioral observers (1000—2500 trials)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4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4" name="Oval 3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4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133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05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6622" y="-1208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5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2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57331" y="-446028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3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58983" y="3429001"/>
            <a:ext cx="1656358" cy="25464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7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1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87209" y="3527004"/>
            <a:ext cx="4572000" cy="24803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9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Neural response model for behavioral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83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6484</TotalTime>
  <Words>1098</Words>
  <Application>Microsoft Macintosh PowerPoint</Application>
  <PresentationFormat>On-screen Show (4:3)</PresentationFormat>
  <Paragraphs>188</Paragraphs>
  <Slides>136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0" baseType="lpstr">
      <vt:lpstr>Calibri</vt:lpstr>
      <vt:lpstr>Cambria Math</vt:lpstr>
      <vt:lpstr>Arial</vt:lpstr>
      <vt:lpstr>Office Theme</vt:lpstr>
      <vt:lpstr>A common neural basis for  contrast and motion coherence discrimination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Cortical representations of contrast and motion coherence in visual cortex</dc:title>
  <dc:creator>Dan</dc:creator>
  <cp:lastModifiedBy>Dan Birman</cp:lastModifiedBy>
  <cp:revision>102</cp:revision>
  <dcterms:created xsi:type="dcterms:W3CDTF">2017-05-13T19:13:39Z</dcterms:created>
  <dcterms:modified xsi:type="dcterms:W3CDTF">2017-05-24T01:13:15Z</dcterms:modified>
</cp:coreProperties>
</file>